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5" r:id="rId7"/>
    <p:sldId id="266" r:id="rId8"/>
    <p:sldId id="262"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083AE0D-3D4E-46E9-B47B-236B18DE63BE}" type="datetimeFigureOut">
              <a:rPr lang="en-IN" smtClean="0"/>
              <a:t>18-08-2021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637932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83AE0D-3D4E-46E9-B47B-236B18DE63BE}" type="datetimeFigureOut">
              <a:rPr lang="en-IN" smtClean="0"/>
              <a:t>18-08-2021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2022161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83AE0D-3D4E-46E9-B47B-236B18DE63BE}" type="datetimeFigureOut">
              <a:rPr lang="en-IN" smtClean="0"/>
              <a:t>18-08-2021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D084D6-5530-421C-A38B-7F7F06522C0F}"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326476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83AE0D-3D4E-46E9-B47B-236B18DE63BE}" type="datetimeFigureOut">
              <a:rPr lang="en-IN" smtClean="0"/>
              <a:t>18-08-2021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3377895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83AE0D-3D4E-46E9-B47B-236B18DE63BE}" type="datetimeFigureOut">
              <a:rPr lang="en-IN" smtClean="0"/>
              <a:t>18-08-2021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D084D6-5530-421C-A38B-7F7F06522C0F}"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440416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83AE0D-3D4E-46E9-B47B-236B18DE63BE}" type="datetimeFigureOut">
              <a:rPr lang="en-IN" smtClean="0"/>
              <a:t>18-08-2021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23295063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83AE0D-3D4E-46E9-B47B-236B18DE63BE}" type="datetimeFigureOut">
              <a:rPr lang="en-IN" smtClean="0"/>
              <a:t>18-08-2021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30101015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83AE0D-3D4E-46E9-B47B-236B18DE63BE}" type="datetimeFigureOut">
              <a:rPr lang="en-IN" smtClean="0"/>
              <a:t>18-08-2021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260133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83AE0D-3D4E-46E9-B47B-236B18DE63BE}" type="datetimeFigureOut">
              <a:rPr lang="en-IN" smtClean="0"/>
              <a:t>18-08-2021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3576677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83AE0D-3D4E-46E9-B47B-236B18DE63BE}" type="datetimeFigureOut">
              <a:rPr lang="en-IN" smtClean="0"/>
              <a:t>18-08-2021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2526577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083AE0D-3D4E-46E9-B47B-236B18DE63BE}" type="datetimeFigureOut">
              <a:rPr lang="en-IN" smtClean="0"/>
              <a:t>18-08-2021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3382866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083AE0D-3D4E-46E9-B47B-236B18DE63BE}" type="datetimeFigureOut">
              <a:rPr lang="en-IN" smtClean="0"/>
              <a:t>18-08-2021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3681225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083AE0D-3D4E-46E9-B47B-236B18DE63BE}" type="datetimeFigureOut">
              <a:rPr lang="en-IN" smtClean="0"/>
              <a:t>18-08-2021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32235817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83AE0D-3D4E-46E9-B47B-236B18DE63BE}" type="datetimeFigureOut">
              <a:rPr lang="en-IN" smtClean="0"/>
              <a:t>18-08-2021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910859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083AE0D-3D4E-46E9-B47B-236B18DE63BE}" type="datetimeFigureOut">
              <a:rPr lang="en-IN" smtClean="0"/>
              <a:t>18-08-2021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3884353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83AE0D-3D4E-46E9-B47B-236B18DE63BE}" type="datetimeFigureOut">
              <a:rPr lang="en-IN" smtClean="0"/>
              <a:t>18-08-2021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D084D6-5530-421C-A38B-7F7F06522C0F}" type="slidenum">
              <a:rPr lang="en-IN" smtClean="0"/>
              <a:t>‹#›</a:t>
            </a:fld>
            <a:endParaRPr lang="en-IN"/>
          </a:p>
        </p:txBody>
      </p:sp>
    </p:spTree>
    <p:extLst>
      <p:ext uri="{BB962C8B-B14F-4D97-AF65-F5344CB8AC3E}">
        <p14:creationId xmlns:p14="http://schemas.microsoft.com/office/powerpoint/2010/main" val="608065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083AE0D-3D4E-46E9-B47B-236B18DE63BE}" type="datetimeFigureOut">
              <a:rPr lang="en-IN" smtClean="0"/>
              <a:t>18-08-2021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4D084D6-5530-421C-A38B-7F7F06522C0F}" type="slidenum">
              <a:rPr lang="en-IN" smtClean="0"/>
              <a:t>‹#›</a:t>
            </a:fld>
            <a:endParaRPr lang="en-IN"/>
          </a:p>
        </p:txBody>
      </p:sp>
    </p:spTree>
    <p:extLst>
      <p:ext uri="{BB962C8B-B14F-4D97-AF65-F5344CB8AC3E}">
        <p14:creationId xmlns:p14="http://schemas.microsoft.com/office/powerpoint/2010/main" val="13764079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0DA7F-C004-4438-9C33-83A1DDD6EEFC}"/>
              </a:ext>
            </a:extLst>
          </p:cNvPr>
          <p:cNvSpPr>
            <a:spLocks noGrp="1"/>
          </p:cNvSpPr>
          <p:nvPr>
            <p:ph type="ctrTitle"/>
          </p:nvPr>
        </p:nvSpPr>
        <p:spPr/>
        <p:txBody>
          <a:bodyPr/>
          <a:lstStyle/>
          <a:p>
            <a:r>
              <a:rPr lang="en-US" sz="4400" dirty="0"/>
              <a:t>A Survey on 5G Mobile Connectivity Systems and its Prospects on Communication</a:t>
            </a:r>
            <a:endParaRPr lang="en-IN" sz="4400" dirty="0"/>
          </a:p>
        </p:txBody>
      </p:sp>
      <p:sp>
        <p:nvSpPr>
          <p:cNvPr id="3" name="Subtitle 2">
            <a:extLst>
              <a:ext uri="{FF2B5EF4-FFF2-40B4-BE49-F238E27FC236}">
                <a16:creationId xmlns:a16="http://schemas.microsoft.com/office/drawing/2014/main" id="{837B805A-5846-470F-BC94-94E827DBD15A}"/>
              </a:ext>
            </a:extLst>
          </p:cNvPr>
          <p:cNvSpPr>
            <a:spLocks noGrp="1"/>
          </p:cNvSpPr>
          <p:nvPr>
            <p:ph type="subTitle" idx="1"/>
          </p:nvPr>
        </p:nvSpPr>
        <p:spPr/>
        <p:txBody>
          <a:bodyPr>
            <a:normAutofit lnSpcReduction="10000"/>
          </a:bodyPr>
          <a:lstStyle/>
          <a:p>
            <a:r>
              <a:rPr lang="en-US" dirty="0"/>
              <a:t>JAY SAMIR SHAH (1146105)</a:t>
            </a:r>
          </a:p>
          <a:p>
            <a:r>
              <a:rPr lang="en-IN" dirty="0"/>
              <a:t>Department of Graduate Studies (Computer Science)</a:t>
            </a:r>
          </a:p>
          <a:p>
            <a:r>
              <a:rPr lang="en-IN" dirty="0"/>
              <a:t>Lakehead University</a:t>
            </a:r>
          </a:p>
        </p:txBody>
      </p:sp>
      <p:pic>
        <p:nvPicPr>
          <p:cNvPr id="11" name="Audio 10">
            <a:hlinkClick r:id="" action="ppaction://media"/>
            <a:extLst>
              <a:ext uri="{FF2B5EF4-FFF2-40B4-BE49-F238E27FC236}">
                <a16:creationId xmlns:a16="http://schemas.microsoft.com/office/drawing/2014/main" id="{3B9F8B03-A7F8-4AD4-B179-B556C6B8D15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162641572"/>
      </p:ext>
    </p:extLst>
  </p:cSld>
  <p:clrMapOvr>
    <a:masterClrMapping/>
  </p:clrMapOvr>
  <mc:AlternateContent xmlns:mc="http://schemas.openxmlformats.org/markup-compatibility/2006">
    <mc:Choice xmlns:p14="http://schemas.microsoft.com/office/powerpoint/2010/main" Requires="p14">
      <p:transition spd="slow" p14:dur="2000" advTm="12061"/>
    </mc:Choice>
    <mc:Fallback>
      <p:transition spd="slow" advTm="120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C9EC0-F4F4-44AC-891B-2114D805835C}"/>
              </a:ext>
            </a:extLst>
          </p:cNvPr>
          <p:cNvSpPr>
            <a:spLocks noGrp="1"/>
          </p:cNvSpPr>
          <p:nvPr>
            <p:ph type="title"/>
          </p:nvPr>
        </p:nvSpPr>
        <p:spPr/>
        <p:txBody>
          <a:bodyPr/>
          <a:lstStyle/>
          <a:p>
            <a:r>
              <a:rPr lang="en-IN" dirty="0"/>
              <a:t>Introduction </a:t>
            </a:r>
          </a:p>
        </p:txBody>
      </p:sp>
      <p:sp>
        <p:nvSpPr>
          <p:cNvPr id="3" name="Content Placeholder 2">
            <a:extLst>
              <a:ext uri="{FF2B5EF4-FFF2-40B4-BE49-F238E27FC236}">
                <a16:creationId xmlns:a16="http://schemas.microsoft.com/office/drawing/2014/main" id="{FE413193-1E6F-4187-A60D-BBEA6C252D92}"/>
              </a:ext>
            </a:extLst>
          </p:cNvPr>
          <p:cNvSpPr>
            <a:spLocks noGrp="1"/>
          </p:cNvSpPr>
          <p:nvPr>
            <p:ph idx="1"/>
          </p:nvPr>
        </p:nvSpPr>
        <p:spPr/>
        <p:txBody>
          <a:bodyPr>
            <a:normAutofit fontScale="92500" lnSpcReduction="20000"/>
          </a:bodyPr>
          <a:lstStyle/>
          <a:p>
            <a:r>
              <a:rPr lang="en-IN" sz="2400" dirty="0"/>
              <a:t>The Fifth- generation technology of tele-communication, popularly know as 5G is one of the most emerging domain of research.</a:t>
            </a:r>
          </a:p>
          <a:p>
            <a:r>
              <a:rPr lang="en-IN" sz="2400" dirty="0"/>
              <a:t>The 5G is believed to bring revolution in the cellular telecommunication technology  and also new generation is developed keeping in mind the elimination on the limitations of the previous generation as their primary goal.</a:t>
            </a:r>
          </a:p>
          <a:p>
            <a:r>
              <a:rPr lang="en-IN" sz="2400" dirty="0"/>
              <a:t>Also, by doing so it makes it possible for many new application which require very less latency rate or very high data speeds like Mixed Reality, Internet of Things (IoT) etc. as these two factors are one of the most important requirement of the 5G services.</a:t>
            </a:r>
          </a:p>
          <a:p>
            <a:pPr marL="0" indent="0">
              <a:buNone/>
            </a:pPr>
            <a:endParaRPr lang="en-IN" dirty="0"/>
          </a:p>
        </p:txBody>
      </p:sp>
      <p:pic>
        <p:nvPicPr>
          <p:cNvPr id="10" name="Audio 9">
            <a:hlinkClick r:id="" action="ppaction://media"/>
            <a:extLst>
              <a:ext uri="{FF2B5EF4-FFF2-40B4-BE49-F238E27FC236}">
                <a16:creationId xmlns:a16="http://schemas.microsoft.com/office/drawing/2014/main" id="{ADEE6588-DB84-468B-A63A-CF7F172F261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95587413"/>
      </p:ext>
    </p:extLst>
  </p:cSld>
  <p:clrMapOvr>
    <a:masterClrMapping/>
  </p:clrMapOvr>
  <mc:AlternateContent xmlns:mc="http://schemas.openxmlformats.org/markup-compatibility/2006">
    <mc:Choice xmlns:p14="http://schemas.microsoft.com/office/powerpoint/2010/main" Requires="p14">
      <p:transition spd="slow" p14:dur="2000" advTm="43477"/>
    </mc:Choice>
    <mc:Fallback>
      <p:transition spd="slow" advTm="43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168E5-C20F-4B6E-AF51-BEFD6B965A6F}"/>
              </a:ext>
            </a:extLst>
          </p:cNvPr>
          <p:cNvSpPr>
            <a:spLocks noGrp="1"/>
          </p:cNvSpPr>
          <p:nvPr>
            <p:ph type="title"/>
          </p:nvPr>
        </p:nvSpPr>
        <p:spPr/>
        <p:txBody>
          <a:bodyPr/>
          <a:lstStyle/>
          <a:p>
            <a:r>
              <a:rPr lang="en-IN" dirty="0"/>
              <a:t>Introduction – Cont.</a:t>
            </a:r>
          </a:p>
        </p:txBody>
      </p:sp>
      <p:sp>
        <p:nvSpPr>
          <p:cNvPr id="3" name="Content Placeholder 2">
            <a:extLst>
              <a:ext uri="{FF2B5EF4-FFF2-40B4-BE49-F238E27FC236}">
                <a16:creationId xmlns:a16="http://schemas.microsoft.com/office/drawing/2014/main" id="{B26FA991-C75C-488B-9BE0-FABC013D42EC}"/>
              </a:ext>
            </a:extLst>
          </p:cNvPr>
          <p:cNvSpPr>
            <a:spLocks noGrp="1"/>
          </p:cNvSpPr>
          <p:nvPr>
            <p:ph idx="1"/>
          </p:nvPr>
        </p:nvSpPr>
        <p:spPr/>
        <p:txBody>
          <a:bodyPr>
            <a:normAutofit lnSpcReduction="10000"/>
          </a:bodyPr>
          <a:lstStyle/>
          <a:p>
            <a:r>
              <a:rPr lang="en-IN" sz="2200" dirty="0"/>
              <a:t>Many different reports have stated that the number of 5G connection will increase tremendously by year 2025 as the 5G connections will be made available.</a:t>
            </a:r>
          </a:p>
          <a:p>
            <a:r>
              <a:rPr lang="en-IN" sz="2200" dirty="0"/>
              <a:t>As every technology has its own limitations, so does the 5G. There are many challenges which are faced by 5G. Some of these problem ranges from seem less connectivity issues, high bandwidth and low latency, handshaking while using mm Wave, etc.</a:t>
            </a:r>
          </a:p>
          <a:p>
            <a:r>
              <a:rPr lang="en-IN" sz="2200" dirty="0"/>
              <a:t>Many different solutions for the same have been proposed by many individuals, some of them being very unique and some being extension of solutions for the existing problems.</a:t>
            </a:r>
          </a:p>
        </p:txBody>
      </p:sp>
      <p:pic>
        <p:nvPicPr>
          <p:cNvPr id="5" name="Audio 4">
            <a:hlinkClick r:id="" action="ppaction://media"/>
            <a:extLst>
              <a:ext uri="{FF2B5EF4-FFF2-40B4-BE49-F238E27FC236}">
                <a16:creationId xmlns:a16="http://schemas.microsoft.com/office/drawing/2014/main" id="{A73D0104-E6BF-451F-B0D8-0988D9A17C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730499850"/>
      </p:ext>
    </p:extLst>
  </p:cSld>
  <p:clrMapOvr>
    <a:masterClrMapping/>
  </p:clrMapOvr>
  <mc:AlternateContent xmlns:mc="http://schemas.openxmlformats.org/markup-compatibility/2006">
    <mc:Choice xmlns:p14="http://schemas.microsoft.com/office/powerpoint/2010/main" Requires="p14">
      <p:transition spd="slow" p14:dur="2000" advTm="59383"/>
    </mc:Choice>
    <mc:Fallback>
      <p:transition spd="slow" advTm="593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18A29-39BF-4FBA-8367-998BAB7C6BE9}"/>
              </a:ext>
            </a:extLst>
          </p:cNvPr>
          <p:cNvSpPr>
            <a:spLocks noGrp="1"/>
          </p:cNvSpPr>
          <p:nvPr>
            <p:ph type="title"/>
          </p:nvPr>
        </p:nvSpPr>
        <p:spPr/>
        <p:txBody>
          <a:bodyPr/>
          <a:lstStyle/>
          <a:p>
            <a:r>
              <a:rPr lang="en-IN" dirty="0"/>
              <a:t>Related Work</a:t>
            </a:r>
          </a:p>
        </p:txBody>
      </p:sp>
      <p:sp>
        <p:nvSpPr>
          <p:cNvPr id="3" name="Content Placeholder 2">
            <a:extLst>
              <a:ext uri="{FF2B5EF4-FFF2-40B4-BE49-F238E27FC236}">
                <a16:creationId xmlns:a16="http://schemas.microsoft.com/office/drawing/2014/main" id="{3195621C-29AC-4A72-B0A1-6829351B65FA}"/>
              </a:ext>
            </a:extLst>
          </p:cNvPr>
          <p:cNvSpPr>
            <a:spLocks noGrp="1"/>
          </p:cNvSpPr>
          <p:nvPr>
            <p:ph idx="1"/>
          </p:nvPr>
        </p:nvSpPr>
        <p:spPr>
          <a:xfrm>
            <a:off x="677334" y="1619250"/>
            <a:ext cx="8596668" cy="4431637"/>
          </a:xfrm>
        </p:spPr>
        <p:txBody>
          <a:bodyPr>
            <a:normAutofit/>
          </a:bodyPr>
          <a:lstStyle/>
          <a:p>
            <a:r>
              <a:rPr lang="en-IN" dirty="0"/>
              <a:t>S. Sun, H. Yan, G. R. MacCartney, and T. S. Rappaport, “Millimeter wave small-scale spatial statistics in an urban microcell scenario,” 2017 IEEE International Conference on Communications (ICC), 2017.</a:t>
            </a:r>
          </a:p>
          <a:p>
            <a:r>
              <a:rPr lang="en-IN" dirty="0"/>
              <a:t>M. Polese, M. Giordani, M. Mezzavilla, S. Rangan and M. Zorzi, "Improved Handover Through Dual Connectivity in 5G mmWave Mobile Networks," in IEEE Journal on Selected Areas in Communications, vol. 35, no. 9, pp. 2069-2084, Sept. 2017, doi: 10.1109/JSAC.2017.2720338.</a:t>
            </a:r>
          </a:p>
          <a:p>
            <a:r>
              <a:rPr lang="en-US" dirty="0"/>
              <a:t>M. Polese, M. Mezzavilla and M. Zorzi, "Performance comparison of dual connectivity and hard handover for LTE-5G tight integration", Proc. 9th Int. Conf. Simulation Tools Techn., pp. 118-123, 2016.</a:t>
            </a:r>
            <a:endParaRPr lang="en-IN" dirty="0"/>
          </a:p>
          <a:p>
            <a:r>
              <a:rPr lang="en-IN" dirty="0"/>
              <a:t>F. Al-</a:t>
            </a:r>
            <a:r>
              <a:rPr lang="en-IN" dirty="0" err="1"/>
              <a:t>Turjman</a:t>
            </a:r>
            <a:r>
              <a:rPr lang="en-IN" dirty="0"/>
              <a:t>, J. P. Lemayian, S. Alturjman and L. Mostarda, "Enhanced Deployment Strategy for the 5G Drone-BS Using Artificial Intelligence," in IEEE Access, vol. 7, pp. 75999-76008, 2019, doi: 10.1109/ACCESS.2019.2921729.</a:t>
            </a:r>
          </a:p>
        </p:txBody>
      </p:sp>
      <p:pic>
        <p:nvPicPr>
          <p:cNvPr id="5" name="Audio 4">
            <a:hlinkClick r:id="" action="ppaction://media"/>
            <a:extLst>
              <a:ext uri="{FF2B5EF4-FFF2-40B4-BE49-F238E27FC236}">
                <a16:creationId xmlns:a16="http://schemas.microsoft.com/office/drawing/2014/main" id="{639E6F5B-C4DC-45A5-BDBB-AA9E5C2C5AF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600166047"/>
      </p:ext>
    </p:extLst>
  </p:cSld>
  <p:clrMapOvr>
    <a:masterClrMapping/>
  </p:clrMapOvr>
  <mc:AlternateContent xmlns:mc="http://schemas.openxmlformats.org/markup-compatibility/2006">
    <mc:Choice xmlns:p14="http://schemas.microsoft.com/office/powerpoint/2010/main" Requires="p14">
      <p:transition spd="slow" p14:dur="2000" advTm="15102"/>
    </mc:Choice>
    <mc:Fallback>
      <p:transition spd="slow" advTm="15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7241F-30D9-4D6B-8FBE-47D6384A2FC8}"/>
              </a:ext>
            </a:extLst>
          </p:cNvPr>
          <p:cNvSpPr>
            <a:spLocks noGrp="1"/>
          </p:cNvSpPr>
          <p:nvPr>
            <p:ph type="title"/>
          </p:nvPr>
        </p:nvSpPr>
        <p:spPr/>
        <p:txBody>
          <a:bodyPr/>
          <a:lstStyle/>
          <a:p>
            <a:r>
              <a:rPr lang="en-IN" dirty="0"/>
              <a:t>Proposed Methodology</a:t>
            </a:r>
          </a:p>
        </p:txBody>
      </p:sp>
      <p:sp>
        <p:nvSpPr>
          <p:cNvPr id="3" name="Content Placeholder 2">
            <a:extLst>
              <a:ext uri="{FF2B5EF4-FFF2-40B4-BE49-F238E27FC236}">
                <a16:creationId xmlns:a16="http://schemas.microsoft.com/office/drawing/2014/main" id="{4B6F723B-C921-43C0-8AB5-21B20D8F5327}"/>
              </a:ext>
            </a:extLst>
          </p:cNvPr>
          <p:cNvSpPr>
            <a:spLocks noGrp="1"/>
          </p:cNvSpPr>
          <p:nvPr>
            <p:ph idx="1"/>
          </p:nvPr>
        </p:nvSpPr>
        <p:spPr>
          <a:xfrm>
            <a:off x="677334" y="1488613"/>
            <a:ext cx="8596668" cy="5121737"/>
          </a:xfrm>
        </p:spPr>
        <p:txBody>
          <a:bodyPr>
            <a:noAutofit/>
          </a:bodyPr>
          <a:lstStyle/>
          <a:p>
            <a:r>
              <a:rPr lang="en-IN" sz="2100" dirty="0"/>
              <a:t>As it is clear that 5G needs a lot of improvement before it is introduced commercially to the majority of the people for use. </a:t>
            </a:r>
          </a:p>
          <a:p>
            <a:r>
              <a:rPr lang="en-IN" sz="2100" dirty="0"/>
              <a:t>When mobility of the users is considered it is really difficult to restrict the users with high mobility to low rates and other with high rate because it will be very challenging to maintain records as well as in the handshaking process and registration on the networks.</a:t>
            </a:r>
          </a:p>
          <a:p>
            <a:r>
              <a:rPr lang="en-IN" sz="2100" dirty="0"/>
              <a:t>A very good approach regarding the same has been discussed in the paper “Improved Handover Through Dual Connectivity in 5G mmWave Mobile Networks” in which it has been proposed that the devices are always connected dually with the network as the good and long connectivity band as standby having cooperativity less data rate speed and high latency while the inner circle would be having strong connection and the full advantages of 5G network.</a:t>
            </a:r>
          </a:p>
          <a:p>
            <a:endParaRPr lang="en-IN" sz="2100" dirty="0"/>
          </a:p>
        </p:txBody>
      </p:sp>
      <p:pic>
        <p:nvPicPr>
          <p:cNvPr id="5" name="Audio 4">
            <a:hlinkClick r:id="" action="ppaction://media"/>
            <a:extLst>
              <a:ext uri="{FF2B5EF4-FFF2-40B4-BE49-F238E27FC236}">
                <a16:creationId xmlns:a16="http://schemas.microsoft.com/office/drawing/2014/main" id="{54FFE69F-3782-409C-9BA5-53A0AE8FAF9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83360427"/>
      </p:ext>
    </p:extLst>
  </p:cSld>
  <p:clrMapOvr>
    <a:masterClrMapping/>
  </p:clrMapOvr>
  <mc:AlternateContent xmlns:mc="http://schemas.openxmlformats.org/markup-compatibility/2006">
    <mc:Choice xmlns:p14="http://schemas.microsoft.com/office/powerpoint/2010/main" Requires="p14">
      <p:transition spd="slow" p14:dur="2000" advTm="72084"/>
    </mc:Choice>
    <mc:Fallback>
      <p:transition spd="slow" advTm="720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A47AB7-0710-492B-B5E0-FC0173F0B527}"/>
              </a:ext>
            </a:extLst>
          </p:cNvPr>
          <p:cNvSpPr>
            <a:spLocks noGrp="1"/>
          </p:cNvSpPr>
          <p:nvPr>
            <p:ph type="title"/>
          </p:nvPr>
        </p:nvSpPr>
        <p:spPr/>
        <p:txBody>
          <a:bodyPr/>
          <a:lstStyle/>
          <a:p>
            <a:r>
              <a:rPr lang="en-IN" dirty="0"/>
              <a:t>Proposed Methodology</a:t>
            </a:r>
          </a:p>
        </p:txBody>
      </p:sp>
      <p:sp>
        <p:nvSpPr>
          <p:cNvPr id="5" name="Content Placeholder 4">
            <a:extLst>
              <a:ext uri="{FF2B5EF4-FFF2-40B4-BE49-F238E27FC236}">
                <a16:creationId xmlns:a16="http://schemas.microsoft.com/office/drawing/2014/main" id="{3A7DD683-1095-41E7-9479-AB34E0F437A1}"/>
              </a:ext>
            </a:extLst>
          </p:cNvPr>
          <p:cNvSpPr>
            <a:spLocks noGrp="1"/>
          </p:cNvSpPr>
          <p:nvPr>
            <p:ph idx="1"/>
          </p:nvPr>
        </p:nvSpPr>
        <p:spPr>
          <a:xfrm>
            <a:off x="677334" y="1685925"/>
            <a:ext cx="8596668" cy="4355437"/>
          </a:xfrm>
        </p:spPr>
        <p:txBody>
          <a:bodyPr/>
          <a:lstStyle/>
          <a:p>
            <a:r>
              <a:rPr lang="en-IN" sz="2000" dirty="0"/>
              <a:t>As Well for the tactile Internet to come into picture,</a:t>
            </a:r>
            <a:r>
              <a:rPr lang="en-US" sz="2000" dirty="0"/>
              <a:t> in which humans may wirelessly control actual and virtual objects, will not be achieved unless massive system design obstacles are overcome with the help of some method discussed.</a:t>
            </a:r>
          </a:p>
          <a:p>
            <a:endParaRPr lang="en-US" dirty="0"/>
          </a:p>
        </p:txBody>
      </p:sp>
      <p:pic>
        <p:nvPicPr>
          <p:cNvPr id="7" name="Picture 6">
            <a:extLst>
              <a:ext uri="{FF2B5EF4-FFF2-40B4-BE49-F238E27FC236}">
                <a16:creationId xmlns:a16="http://schemas.microsoft.com/office/drawing/2014/main" id="{47BC8034-7C0D-46F2-9771-5878137FD5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334" y="3006725"/>
            <a:ext cx="8596668" cy="2819400"/>
          </a:xfrm>
          <a:prstGeom prst="rect">
            <a:avLst/>
          </a:prstGeom>
        </p:spPr>
      </p:pic>
      <p:pic>
        <p:nvPicPr>
          <p:cNvPr id="9" name="Audio 8">
            <a:hlinkClick r:id="" action="ppaction://media"/>
            <a:extLst>
              <a:ext uri="{FF2B5EF4-FFF2-40B4-BE49-F238E27FC236}">
                <a16:creationId xmlns:a16="http://schemas.microsoft.com/office/drawing/2014/main" id="{E0763FF1-7CB7-4CD4-BF89-DDD8585A1A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12168106"/>
      </p:ext>
    </p:extLst>
  </p:cSld>
  <p:clrMapOvr>
    <a:masterClrMapping/>
  </p:clrMapOvr>
  <mc:AlternateContent xmlns:mc="http://schemas.openxmlformats.org/markup-compatibility/2006">
    <mc:Choice xmlns:p14="http://schemas.microsoft.com/office/powerpoint/2010/main" Requires="p14">
      <p:transition spd="slow" p14:dur="2000" advTm="52835"/>
    </mc:Choice>
    <mc:Fallback>
      <p:transition spd="slow" advTm="528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A542A-7FFC-470E-AB2A-3ECD3A179009}"/>
              </a:ext>
            </a:extLst>
          </p:cNvPr>
          <p:cNvSpPr>
            <a:spLocks noGrp="1"/>
          </p:cNvSpPr>
          <p:nvPr>
            <p:ph type="title"/>
          </p:nvPr>
        </p:nvSpPr>
        <p:spPr>
          <a:xfrm>
            <a:off x="677334" y="609600"/>
            <a:ext cx="8596668" cy="1320800"/>
          </a:xfrm>
        </p:spPr>
        <p:txBody>
          <a:bodyPr/>
          <a:lstStyle/>
          <a:p>
            <a:r>
              <a:rPr lang="en-IN" dirty="0"/>
              <a:t>Proposed Methodology</a:t>
            </a:r>
          </a:p>
        </p:txBody>
      </p:sp>
      <p:sp>
        <p:nvSpPr>
          <p:cNvPr id="3" name="Content Placeholder 2">
            <a:extLst>
              <a:ext uri="{FF2B5EF4-FFF2-40B4-BE49-F238E27FC236}">
                <a16:creationId xmlns:a16="http://schemas.microsoft.com/office/drawing/2014/main" id="{AEA251B5-D2D3-4544-8EBB-8A31D39C16FF}"/>
              </a:ext>
            </a:extLst>
          </p:cNvPr>
          <p:cNvSpPr>
            <a:spLocks noGrp="1"/>
          </p:cNvSpPr>
          <p:nvPr>
            <p:ph idx="1"/>
          </p:nvPr>
        </p:nvSpPr>
        <p:spPr>
          <a:xfrm>
            <a:off x="677334" y="1466851"/>
            <a:ext cx="8596668" cy="4574512"/>
          </a:xfrm>
        </p:spPr>
        <p:txBody>
          <a:bodyPr/>
          <a:lstStyle/>
          <a:p>
            <a:r>
              <a:rPr lang="en-IN" dirty="0"/>
              <a:t>Similarly, for mm Wave behaviour in the urban setting and the related loss and detraction of wave in them, has been very well explained in “Millimeter wave small-scale spatial statistics in an urban microcell scenario”. (mmWave Characteristic with the related experiments)</a:t>
            </a:r>
          </a:p>
          <a:p>
            <a:r>
              <a:rPr lang="en-IN" dirty="0"/>
              <a:t> A very Novel approach of connectivity with the help of drones and necessary optimization required for it in the paper “Enhanced Deployment Strategy for the 5G Drone-BS Using Artificial Intelligence”.</a:t>
            </a:r>
          </a:p>
          <a:p>
            <a:r>
              <a:rPr lang="en-IN" dirty="0"/>
              <a:t>Doing all these it should always being kept in mind that the basic cost, efficiency, reliability, maintenance cost of the infrastructure, etc should not be increase from the current allotment else all the enhancement would be not of that much use and can would not be able to scale on large bases.</a:t>
            </a:r>
          </a:p>
          <a:p>
            <a:r>
              <a:rPr lang="en-IN" dirty="0"/>
              <a:t>As well, the 5G infrastructure will be needed to  set up because the traditional devices wont be able to sustain the requirement of the 5G systems.</a:t>
            </a:r>
          </a:p>
        </p:txBody>
      </p:sp>
      <p:pic>
        <p:nvPicPr>
          <p:cNvPr id="7" name="Audio 6">
            <a:hlinkClick r:id="" action="ppaction://media"/>
            <a:extLst>
              <a:ext uri="{FF2B5EF4-FFF2-40B4-BE49-F238E27FC236}">
                <a16:creationId xmlns:a16="http://schemas.microsoft.com/office/drawing/2014/main" id="{802C7FB4-F60E-4518-868B-D9E710A31A8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912549457"/>
      </p:ext>
    </p:extLst>
  </p:cSld>
  <p:clrMapOvr>
    <a:masterClrMapping/>
  </p:clrMapOvr>
  <mc:AlternateContent xmlns:mc="http://schemas.openxmlformats.org/markup-compatibility/2006">
    <mc:Choice xmlns:p14="http://schemas.microsoft.com/office/powerpoint/2010/main" Requires="p14">
      <p:transition spd="slow" p14:dur="2000" advTm="111163"/>
    </mc:Choice>
    <mc:Fallback>
      <p:transition spd="slow" advTm="1111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A282F-7220-4C5F-B457-2C4F294699F1}"/>
              </a:ext>
            </a:extLst>
          </p:cNvPr>
          <p:cNvSpPr>
            <a:spLocks noGrp="1"/>
          </p:cNvSpPr>
          <p:nvPr>
            <p:ph type="title"/>
          </p:nvPr>
        </p:nvSpPr>
        <p:spPr/>
        <p:txBody>
          <a:bodyPr/>
          <a:lstStyle/>
          <a:p>
            <a:r>
              <a:rPr lang="en-IN" dirty="0"/>
              <a:t>Discussion</a:t>
            </a:r>
          </a:p>
        </p:txBody>
      </p:sp>
      <p:sp>
        <p:nvSpPr>
          <p:cNvPr id="3" name="Content Placeholder 2">
            <a:extLst>
              <a:ext uri="{FF2B5EF4-FFF2-40B4-BE49-F238E27FC236}">
                <a16:creationId xmlns:a16="http://schemas.microsoft.com/office/drawing/2014/main" id="{35D1A757-0553-4EBC-8E36-8420CEA2E52D}"/>
              </a:ext>
            </a:extLst>
          </p:cNvPr>
          <p:cNvSpPr>
            <a:spLocks noGrp="1"/>
          </p:cNvSpPr>
          <p:nvPr>
            <p:ph idx="1"/>
          </p:nvPr>
        </p:nvSpPr>
        <p:spPr>
          <a:xfrm>
            <a:off x="677334" y="1323975"/>
            <a:ext cx="8596668" cy="4717387"/>
          </a:xfrm>
        </p:spPr>
        <p:txBody>
          <a:bodyPr>
            <a:normAutofit/>
          </a:bodyPr>
          <a:lstStyle/>
          <a:p>
            <a:r>
              <a:rPr lang="en-IN" sz="2000" dirty="0"/>
              <a:t>I have gone through many different proposed methodologies, and fond that many have assumptions taken in it which would lead to miscellaneous cost and efficiency problems in real life settings which is not acceptable.</a:t>
            </a:r>
          </a:p>
          <a:p>
            <a:r>
              <a:rPr lang="en-IN" sz="2000" dirty="0"/>
              <a:t>Hence, I have just selected the methodologies, I found to be good as per my understand about the subject and having enough impact to help improve the current 5G scenario.</a:t>
            </a:r>
          </a:p>
        </p:txBody>
      </p:sp>
      <p:pic>
        <p:nvPicPr>
          <p:cNvPr id="6" name="Audio 5">
            <a:hlinkClick r:id="" action="ppaction://media"/>
            <a:extLst>
              <a:ext uri="{FF2B5EF4-FFF2-40B4-BE49-F238E27FC236}">
                <a16:creationId xmlns:a16="http://schemas.microsoft.com/office/drawing/2014/main" id="{4B66BFFE-2FA7-43DA-BC87-562A11E3DF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139661660"/>
      </p:ext>
    </p:extLst>
  </p:cSld>
  <p:clrMapOvr>
    <a:masterClrMapping/>
  </p:clrMapOvr>
  <mc:AlternateContent xmlns:mc="http://schemas.openxmlformats.org/markup-compatibility/2006">
    <mc:Choice xmlns:p14="http://schemas.microsoft.com/office/powerpoint/2010/main" Requires="p14">
      <p:transition spd="slow" p14:dur="2000" advTm="47448"/>
    </mc:Choice>
    <mc:Fallback>
      <p:transition spd="slow" advTm="47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C9D45-500E-48C2-9798-D89F84CF235C}"/>
              </a:ext>
            </a:extLst>
          </p:cNvPr>
          <p:cNvSpPr>
            <a:spLocks noGrp="1"/>
          </p:cNvSpPr>
          <p:nvPr>
            <p:ph type="ctrTitle"/>
          </p:nvPr>
        </p:nvSpPr>
        <p:spPr/>
        <p:txBody>
          <a:bodyPr/>
          <a:lstStyle/>
          <a:p>
            <a:pPr algn="ctr"/>
            <a:r>
              <a:rPr lang="en-IN" dirty="0"/>
              <a:t>THANK YOU</a:t>
            </a:r>
          </a:p>
        </p:txBody>
      </p:sp>
      <p:pic>
        <p:nvPicPr>
          <p:cNvPr id="5" name="Audio 4">
            <a:hlinkClick r:id="" action="ppaction://media"/>
            <a:extLst>
              <a:ext uri="{FF2B5EF4-FFF2-40B4-BE49-F238E27FC236}">
                <a16:creationId xmlns:a16="http://schemas.microsoft.com/office/drawing/2014/main" id="{1E4AC6FE-4E26-4FF4-AF0F-ED155CD6CC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296304848"/>
      </p:ext>
    </p:extLst>
  </p:cSld>
  <p:clrMapOvr>
    <a:masterClrMapping/>
  </p:clrMapOvr>
  <mc:AlternateContent xmlns:mc="http://schemas.openxmlformats.org/markup-compatibility/2006">
    <mc:Choice xmlns:p14="http://schemas.microsoft.com/office/powerpoint/2010/main" Requires="p14">
      <p:transition spd="slow" p14:dur="2000" advTm="6369"/>
    </mc:Choice>
    <mc:Fallback>
      <p:transition spd="slow" advTm="6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317</TotalTime>
  <Words>884</Words>
  <Application>Microsoft Office PowerPoint</Application>
  <PresentationFormat>Widescreen</PresentationFormat>
  <Paragraphs>32</Paragraphs>
  <Slides>9</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Trebuchet MS</vt:lpstr>
      <vt:lpstr>Wingdings 3</vt:lpstr>
      <vt:lpstr>Facet</vt:lpstr>
      <vt:lpstr>A Survey on 5G Mobile Connectivity Systems and its Prospects on Communication</vt:lpstr>
      <vt:lpstr>Introduction </vt:lpstr>
      <vt:lpstr>Introduction – Cont.</vt:lpstr>
      <vt:lpstr>Related Work</vt:lpstr>
      <vt:lpstr>Proposed Methodology</vt:lpstr>
      <vt:lpstr>Proposed Methodology</vt:lpstr>
      <vt:lpstr>Proposed Methodology</vt:lpstr>
      <vt:lpstr>Discussion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Survey on 5G Mobile Connectivity Systems and its Prospects on Communication</dc:title>
  <dc:creator>Jay Shah</dc:creator>
  <cp:lastModifiedBy>Jay Shah</cp:lastModifiedBy>
  <cp:revision>10</cp:revision>
  <dcterms:created xsi:type="dcterms:W3CDTF">2021-08-17T14:07:59Z</dcterms:created>
  <dcterms:modified xsi:type="dcterms:W3CDTF">2021-08-19T02:30:55Z</dcterms:modified>
</cp:coreProperties>
</file>

<file path=docProps/thumbnail.jpeg>
</file>